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11"/>
  </p:notesMasterIdLst>
  <p:handoutMasterIdLst>
    <p:handoutMasterId r:id="rId12"/>
  </p:handoutMasterIdLst>
  <p:sldIdLst>
    <p:sldId id="258" r:id="rId3"/>
    <p:sldId id="324" r:id="rId4"/>
    <p:sldId id="299" r:id="rId5"/>
    <p:sldId id="270" r:id="rId6"/>
    <p:sldId id="277" r:id="rId7"/>
    <p:sldId id="278" r:id="rId8"/>
    <p:sldId id="280" r:id="rId9"/>
    <p:sldId id="334" r:id="rId10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56" autoAdjust="0"/>
    <p:restoredTop sz="75102" autoAdjust="0"/>
  </p:normalViewPr>
  <p:slideViewPr>
    <p:cSldViewPr>
      <p:cViewPr varScale="1">
        <p:scale>
          <a:sx n="94" d="100"/>
          <a:sy n="94" d="100"/>
        </p:scale>
        <p:origin x="281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77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A05D6BDA-44E2-454A-94DA-CD3D8C70ED77}" type="datetimeFigureOut">
              <a:rPr lang="en-US" smtClean="0"/>
              <a:pPr/>
              <a:t>1/19/21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D0074A6-7D47-4A62-BC57-339FBFE0FE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672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E6BB9C89-3F3D-4A78-B129-C4AE052A62A1}" type="datetimeFigureOut">
              <a:rPr lang="en-US" smtClean="0"/>
              <a:pPr/>
              <a:t>1/19/21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0C7090CC-3D22-446F-8689-0A3D3094F4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171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examples? Calculators vs. Processors.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090CC-3D22-446F-8689-0A3D3094F4D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41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1E68D3-4850-4A37-928D-3119677141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F170F5-5B3A-46D3-A9EF-01506258B5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0513" y="317500"/>
            <a:ext cx="2105025" cy="59959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2263" y="317500"/>
            <a:ext cx="6165850" cy="59959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48CC6DC-B4BA-4983-A231-FA2D153B12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8463" y="1303338"/>
            <a:ext cx="4097337" cy="5010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03338"/>
            <a:ext cx="4097338" cy="5010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dissolv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2C425F6-CA7B-4977-8DCE-0B0DAF9AC9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0513" y="317500"/>
            <a:ext cx="2105025" cy="59959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2263" y="317500"/>
            <a:ext cx="6165850" cy="59959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350E68E-62F3-417D-AA9C-E2C9779391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8463" y="1303338"/>
            <a:ext cx="4097337" cy="5010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03338"/>
            <a:ext cx="4097338" cy="5010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D07F053-8107-46B7-A652-BFA4BD89CB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09F3E17-C077-44AB-ADB4-BEDAC0AAB7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4C99C5E-06A2-42B6-8ED0-480CEB160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935EF8E-4697-4D3A-A2CC-907320EFDC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4BE3028-DE42-4D30-A215-8BC2FBE4C6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C1CDC6B-383D-4907-803F-9B0CF9772B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2263" y="317500"/>
            <a:ext cx="8229600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8463" y="1303338"/>
            <a:ext cx="8347075" cy="501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7044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687513" y="6616700"/>
            <a:ext cx="4024312" cy="16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400">
                <a:latin typeface="+mj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 </a:t>
            </a:r>
          </a:p>
        </p:txBody>
      </p:sp>
      <p:sp>
        <p:nvSpPr>
          <p:cNvPr id="87045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91513" y="6616700"/>
            <a:ext cx="606425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chemeClr val="bg2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661F247-7560-4126-8D1F-0B36169BB3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/>
  </p:transition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2263" y="317500"/>
            <a:ext cx="8229600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8463" y="1303338"/>
            <a:ext cx="8347075" cy="501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ransition>
    <p:dissolve/>
  </p:transition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Udimat"/>
          <a:cs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en.wikipedia.org/wiki/Image:Half-adder.sv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en.wikipedia.org/wiki/Image:Half-adder.sv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1666875" y="3406775"/>
            <a:ext cx="7227888" cy="708025"/>
          </a:xfrm>
        </p:spPr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>
              <a:defRPr/>
            </a:pPr>
            <a:r>
              <a:rPr lang="en-US" sz="3200" dirty="0">
                <a:solidFill>
                  <a:srgbClr val="0070C0"/>
                </a:solidFill>
              </a:rPr>
              <a:t>CS3220 Processor Design</a:t>
            </a:r>
            <a:endParaRPr lang="en-US" sz="3200" dirty="0">
              <a:ln w="11430"/>
              <a:solidFill>
                <a:srgbClr val="0070C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1600200" y="4343400"/>
            <a:ext cx="3200399" cy="609600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sz="2000" dirty="0"/>
              <a:t>Prof. </a:t>
            </a:r>
            <a:r>
              <a:rPr lang="en-US" sz="2000" dirty="0" err="1"/>
              <a:t>Hyesoon</a:t>
            </a:r>
            <a:r>
              <a:rPr lang="en-US" sz="2000" dirty="0"/>
              <a:t> Kim </a:t>
            </a:r>
          </a:p>
        </p:txBody>
      </p:sp>
    </p:spTree>
  </p:cSld>
  <p:clrMapOvr>
    <a:masterClrMapping/>
  </p:clrMapOvr>
  <p:transition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CS3220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Instructor: Prof. Hyesoon Kim</a:t>
            </a:r>
          </a:p>
          <a:p>
            <a:r>
              <a:rPr lang="en-US" sz="2800" dirty="0"/>
              <a:t>Class time: M/W 2:00-3:15 pm </a:t>
            </a:r>
          </a:p>
          <a:p>
            <a:r>
              <a:rPr lang="en-US" sz="2800" dirty="0"/>
              <a:t>Most of the time, only Wed is a live lecture. </a:t>
            </a:r>
          </a:p>
          <a:p>
            <a:r>
              <a:rPr lang="en-US" sz="2800" dirty="0"/>
              <a:t>For some weeks, there are lab sessions which we split into two sessions. </a:t>
            </a:r>
          </a:p>
          <a:p>
            <a:r>
              <a:rPr lang="en-US" sz="2800" dirty="0"/>
              <a:t>Lab days: in-class assignments are given and need to submit them by the end of 2</a:t>
            </a:r>
            <a:r>
              <a:rPr lang="en-US" sz="2800" baseline="30000" dirty="0"/>
              <a:t>nd</a:t>
            </a:r>
            <a:r>
              <a:rPr lang="en-US" sz="2800" dirty="0"/>
              <a:t> lab days. </a:t>
            </a:r>
          </a:p>
          <a:p>
            <a:r>
              <a:rPr lang="en-US" sz="2800" dirty="0"/>
              <a:t>Earlier lectures require to watch recorded videos. </a:t>
            </a:r>
          </a:p>
          <a:p>
            <a:r>
              <a:rPr lang="en-US" sz="2800" dirty="0"/>
              <a:t>Classroom: Virtual </a:t>
            </a:r>
          </a:p>
          <a:p>
            <a:r>
              <a:rPr lang="en-US" sz="2800" dirty="0"/>
              <a:t>Resource: Canvas, Piazza,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69026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FPGA vs. ASIC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464" y="1834754"/>
            <a:ext cx="6857570" cy="38139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22263" y="5592366"/>
            <a:ext cx="5309366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/>
              <a:t>http://</a:t>
            </a:r>
            <a:r>
              <a:rPr lang="en-US" sz="1350" dirty="0" err="1"/>
              <a:t>anysilicon.com</a:t>
            </a:r>
            <a:r>
              <a:rPr lang="en-US" sz="1350" dirty="0"/>
              <a:t>/</a:t>
            </a:r>
            <a:r>
              <a:rPr lang="en-US" sz="1350" dirty="0" err="1"/>
              <a:t>wp</a:t>
            </a:r>
            <a:r>
              <a:rPr lang="en-US" sz="1350" dirty="0"/>
              <a:t>-content/uploads/2016/01/FPGA-vs-</a:t>
            </a:r>
            <a:r>
              <a:rPr lang="en-US" sz="1350" dirty="0" err="1"/>
              <a:t>ASIC.jpg</a:t>
            </a:r>
            <a:endParaRPr lang="en-US" sz="1350" dirty="0"/>
          </a:p>
        </p:txBody>
      </p:sp>
      <p:sp>
        <p:nvSpPr>
          <p:cNvPr id="6" name="TextBox 5"/>
          <p:cNvSpPr txBox="1"/>
          <p:nvPr/>
        </p:nvSpPr>
        <p:spPr>
          <a:xfrm>
            <a:off x="-104887" y="7467152"/>
            <a:ext cx="286245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NRE: Non-recurring engineering costs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883852-6D38-BA45-92E8-F5F42E8D84D7}"/>
              </a:ext>
            </a:extLst>
          </p:cNvPr>
          <p:cNvSpPr txBox="1"/>
          <p:nvPr/>
        </p:nvSpPr>
        <p:spPr>
          <a:xfrm>
            <a:off x="1828800" y="6248400"/>
            <a:ext cx="3198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NRE: recurring engineering cost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F1AC37-7608-6745-9947-2770B03CEBA1}"/>
              </a:ext>
            </a:extLst>
          </p:cNvPr>
          <p:cNvSpPr txBox="1"/>
          <p:nvPr/>
        </p:nvSpPr>
        <p:spPr>
          <a:xfrm>
            <a:off x="556392" y="5947826"/>
            <a:ext cx="3876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FPGA: Field Programmable Gate Arrays </a:t>
            </a:r>
          </a:p>
        </p:txBody>
      </p:sp>
    </p:spTree>
    <p:extLst>
      <p:ext uri="{BB962C8B-B14F-4D97-AF65-F5344CB8AC3E}">
        <p14:creationId xmlns:p14="http://schemas.microsoft.com/office/powerpoint/2010/main" val="311045132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5058" name="Text Box 2"/>
          <p:cNvSpPr txBox="1">
            <a:spLocks noChangeArrowheads="1"/>
          </p:cNvSpPr>
          <p:nvPr/>
        </p:nvSpPr>
        <p:spPr bwMode="auto">
          <a:xfrm>
            <a:off x="3502133" y="1074204"/>
            <a:ext cx="255069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Tahoma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Tahoma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latin typeface="Book Antiqua" charset="0"/>
              </a:rPr>
              <a:t>Interconnect Resources</a:t>
            </a:r>
          </a:p>
        </p:txBody>
      </p:sp>
      <p:grpSp>
        <p:nvGrpSpPr>
          <p:cNvPr id="45059" name="Group 3"/>
          <p:cNvGrpSpPr>
            <a:grpSpLocks/>
          </p:cNvGrpSpPr>
          <p:nvPr/>
        </p:nvGrpSpPr>
        <p:grpSpPr bwMode="auto">
          <a:xfrm>
            <a:off x="1101329" y="1332311"/>
            <a:ext cx="6606778" cy="4487465"/>
            <a:chOff x="-35" y="208"/>
            <a:chExt cx="5549" cy="3769"/>
          </a:xfrm>
        </p:grpSpPr>
        <p:sp>
          <p:nvSpPr>
            <p:cNvPr id="45061" name="Rectangle 4"/>
            <p:cNvSpPr>
              <a:spLocks noChangeArrowheads="1"/>
            </p:cNvSpPr>
            <p:nvPr/>
          </p:nvSpPr>
          <p:spPr bwMode="auto">
            <a:xfrm>
              <a:off x="537" y="1204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62" name="Rectangle 5"/>
            <p:cNvSpPr>
              <a:spLocks noChangeArrowheads="1"/>
            </p:cNvSpPr>
            <p:nvPr/>
          </p:nvSpPr>
          <p:spPr bwMode="auto">
            <a:xfrm>
              <a:off x="753" y="1286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63" name="Rectangle 6"/>
            <p:cNvSpPr>
              <a:spLocks noChangeArrowheads="1"/>
            </p:cNvSpPr>
            <p:nvPr/>
          </p:nvSpPr>
          <p:spPr bwMode="auto">
            <a:xfrm>
              <a:off x="537" y="917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64" name="Rectangle 7"/>
            <p:cNvSpPr>
              <a:spLocks noChangeArrowheads="1"/>
            </p:cNvSpPr>
            <p:nvPr/>
          </p:nvSpPr>
          <p:spPr bwMode="auto">
            <a:xfrm>
              <a:off x="753" y="999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65" name="Rectangle 8"/>
            <p:cNvSpPr>
              <a:spLocks noChangeArrowheads="1"/>
            </p:cNvSpPr>
            <p:nvPr/>
          </p:nvSpPr>
          <p:spPr bwMode="auto">
            <a:xfrm>
              <a:off x="1494" y="343"/>
              <a:ext cx="168" cy="168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66" name="Rectangle 9"/>
            <p:cNvSpPr>
              <a:spLocks noChangeArrowheads="1"/>
            </p:cNvSpPr>
            <p:nvPr/>
          </p:nvSpPr>
          <p:spPr bwMode="auto">
            <a:xfrm>
              <a:off x="1573" y="511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67" name="Rectangle 10"/>
            <p:cNvSpPr>
              <a:spLocks noChangeArrowheads="1"/>
            </p:cNvSpPr>
            <p:nvPr/>
          </p:nvSpPr>
          <p:spPr bwMode="auto">
            <a:xfrm>
              <a:off x="1159" y="343"/>
              <a:ext cx="168" cy="168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68" name="Rectangle 11"/>
            <p:cNvSpPr>
              <a:spLocks noChangeArrowheads="1"/>
            </p:cNvSpPr>
            <p:nvPr/>
          </p:nvSpPr>
          <p:spPr bwMode="auto">
            <a:xfrm>
              <a:off x="1238" y="511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69" name="Rectangle 12"/>
            <p:cNvSpPr>
              <a:spLocks noChangeArrowheads="1"/>
            </p:cNvSpPr>
            <p:nvPr/>
          </p:nvSpPr>
          <p:spPr bwMode="auto">
            <a:xfrm>
              <a:off x="537" y="1874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0" name="Rectangle 13"/>
            <p:cNvSpPr>
              <a:spLocks noChangeArrowheads="1"/>
            </p:cNvSpPr>
            <p:nvPr/>
          </p:nvSpPr>
          <p:spPr bwMode="auto">
            <a:xfrm>
              <a:off x="753" y="1956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1" name="Rectangle 14"/>
            <p:cNvSpPr>
              <a:spLocks noChangeArrowheads="1"/>
            </p:cNvSpPr>
            <p:nvPr/>
          </p:nvSpPr>
          <p:spPr bwMode="auto">
            <a:xfrm>
              <a:off x="537" y="1587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2" name="Rectangle 15"/>
            <p:cNvSpPr>
              <a:spLocks noChangeArrowheads="1"/>
            </p:cNvSpPr>
            <p:nvPr/>
          </p:nvSpPr>
          <p:spPr bwMode="auto">
            <a:xfrm>
              <a:off x="753" y="1669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3" name="Rectangle 16"/>
            <p:cNvSpPr>
              <a:spLocks noChangeArrowheads="1"/>
            </p:cNvSpPr>
            <p:nvPr/>
          </p:nvSpPr>
          <p:spPr bwMode="auto">
            <a:xfrm>
              <a:off x="537" y="2591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4" name="Rectangle 17"/>
            <p:cNvSpPr>
              <a:spLocks noChangeArrowheads="1"/>
            </p:cNvSpPr>
            <p:nvPr/>
          </p:nvSpPr>
          <p:spPr bwMode="auto">
            <a:xfrm>
              <a:off x="753" y="2673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5" name="Rectangle 18"/>
            <p:cNvSpPr>
              <a:spLocks noChangeArrowheads="1"/>
            </p:cNvSpPr>
            <p:nvPr/>
          </p:nvSpPr>
          <p:spPr bwMode="auto">
            <a:xfrm>
              <a:off x="537" y="2304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6" name="Rectangle 19"/>
            <p:cNvSpPr>
              <a:spLocks noChangeArrowheads="1"/>
            </p:cNvSpPr>
            <p:nvPr/>
          </p:nvSpPr>
          <p:spPr bwMode="auto">
            <a:xfrm>
              <a:off x="753" y="2386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7" name="Rectangle 20"/>
            <p:cNvSpPr>
              <a:spLocks noChangeArrowheads="1"/>
            </p:cNvSpPr>
            <p:nvPr/>
          </p:nvSpPr>
          <p:spPr bwMode="auto">
            <a:xfrm>
              <a:off x="537" y="3308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8" name="Rectangle 21"/>
            <p:cNvSpPr>
              <a:spLocks noChangeArrowheads="1"/>
            </p:cNvSpPr>
            <p:nvPr/>
          </p:nvSpPr>
          <p:spPr bwMode="auto">
            <a:xfrm>
              <a:off x="753" y="3390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79" name="Rectangle 22"/>
            <p:cNvSpPr>
              <a:spLocks noChangeArrowheads="1"/>
            </p:cNvSpPr>
            <p:nvPr/>
          </p:nvSpPr>
          <p:spPr bwMode="auto">
            <a:xfrm>
              <a:off x="537" y="3021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0" name="Rectangle 23"/>
            <p:cNvSpPr>
              <a:spLocks noChangeArrowheads="1"/>
            </p:cNvSpPr>
            <p:nvPr/>
          </p:nvSpPr>
          <p:spPr bwMode="auto">
            <a:xfrm>
              <a:off x="753" y="3103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1" name="Rectangle 24"/>
            <p:cNvSpPr>
              <a:spLocks noChangeArrowheads="1"/>
            </p:cNvSpPr>
            <p:nvPr/>
          </p:nvSpPr>
          <p:spPr bwMode="auto">
            <a:xfrm>
              <a:off x="2402" y="343"/>
              <a:ext cx="168" cy="168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2" name="Rectangle 25"/>
            <p:cNvSpPr>
              <a:spLocks noChangeArrowheads="1"/>
            </p:cNvSpPr>
            <p:nvPr/>
          </p:nvSpPr>
          <p:spPr bwMode="auto">
            <a:xfrm>
              <a:off x="2481" y="511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3" name="Rectangle 26"/>
            <p:cNvSpPr>
              <a:spLocks noChangeArrowheads="1"/>
            </p:cNvSpPr>
            <p:nvPr/>
          </p:nvSpPr>
          <p:spPr bwMode="auto">
            <a:xfrm>
              <a:off x="2067" y="343"/>
              <a:ext cx="168" cy="168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4" name="Rectangle 27"/>
            <p:cNvSpPr>
              <a:spLocks noChangeArrowheads="1"/>
            </p:cNvSpPr>
            <p:nvPr/>
          </p:nvSpPr>
          <p:spPr bwMode="auto">
            <a:xfrm>
              <a:off x="2146" y="511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5" name="Rectangle 28"/>
            <p:cNvSpPr>
              <a:spLocks noChangeArrowheads="1"/>
            </p:cNvSpPr>
            <p:nvPr/>
          </p:nvSpPr>
          <p:spPr bwMode="auto">
            <a:xfrm>
              <a:off x="3358" y="343"/>
              <a:ext cx="168" cy="168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6" name="Rectangle 29"/>
            <p:cNvSpPr>
              <a:spLocks noChangeArrowheads="1"/>
            </p:cNvSpPr>
            <p:nvPr/>
          </p:nvSpPr>
          <p:spPr bwMode="auto">
            <a:xfrm>
              <a:off x="3437" y="511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7" name="Rectangle 30"/>
            <p:cNvSpPr>
              <a:spLocks noChangeArrowheads="1"/>
            </p:cNvSpPr>
            <p:nvPr/>
          </p:nvSpPr>
          <p:spPr bwMode="auto">
            <a:xfrm>
              <a:off x="3023" y="343"/>
              <a:ext cx="168" cy="168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8" name="Rectangle 31"/>
            <p:cNvSpPr>
              <a:spLocks noChangeArrowheads="1"/>
            </p:cNvSpPr>
            <p:nvPr/>
          </p:nvSpPr>
          <p:spPr bwMode="auto">
            <a:xfrm>
              <a:off x="3102" y="511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89" name="Rectangle 32"/>
            <p:cNvSpPr>
              <a:spLocks noChangeArrowheads="1"/>
            </p:cNvSpPr>
            <p:nvPr/>
          </p:nvSpPr>
          <p:spPr bwMode="auto">
            <a:xfrm>
              <a:off x="4315" y="343"/>
              <a:ext cx="168" cy="168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0" name="Rectangle 33"/>
            <p:cNvSpPr>
              <a:spLocks noChangeArrowheads="1"/>
            </p:cNvSpPr>
            <p:nvPr/>
          </p:nvSpPr>
          <p:spPr bwMode="auto">
            <a:xfrm>
              <a:off x="4394" y="511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1" name="Rectangle 34"/>
            <p:cNvSpPr>
              <a:spLocks noChangeArrowheads="1"/>
            </p:cNvSpPr>
            <p:nvPr/>
          </p:nvSpPr>
          <p:spPr bwMode="auto">
            <a:xfrm>
              <a:off x="3980" y="343"/>
              <a:ext cx="168" cy="168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2" name="Rectangle 35"/>
            <p:cNvSpPr>
              <a:spLocks noChangeArrowheads="1"/>
            </p:cNvSpPr>
            <p:nvPr/>
          </p:nvSpPr>
          <p:spPr bwMode="auto">
            <a:xfrm>
              <a:off x="4059" y="511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3" name="Rectangle 36"/>
            <p:cNvSpPr>
              <a:spLocks noChangeArrowheads="1"/>
            </p:cNvSpPr>
            <p:nvPr/>
          </p:nvSpPr>
          <p:spPr bwMode="auto">
            <a:xfrm>
              <a:off x="4840" y="1251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4" name="Rectangle 37"/>
            <p:cNvSpPr>
              <a:spLocks noChangeArrowheads="1"/>
            </p:cNvSpPr>
            <p:nvPr/>
          </p:nvSpPr>
          <p:spPr bwMode="auto">
            <a:xfrm>
              <a:off x="4840" y="964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5" name="Rectangle 38"/>
            <p:cNvSpPr>
              <a:spLocks noChangeArrowheads="1"/>
            </p:cNvSpPr>
            <p:nvPr/>
          </p:nvSpPr>
          <p:spPr bwMode="auto">
            <a:xfrm>
              <a:off x="4840" y="1921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6" name="Rectangle 39"/>
            <p:cNvSpPr>
              <a:spLocks noChangeArrowheads="1"/>
            </p:cNvSpPr>
            <p:nvPr/>
          </p:nvSpPr>
          <p:spPr bwMode="auto">
            <a:xfrm>
              <a:off x="4840" y="1634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7" name="Rectangle 40"/>
            <p:cNvSpPr>
              <a:spLocks noChangeArrowheads="1"/>
            </p:cNvSpPr>
            <p:nvPr/>
          </p:nvSpPr>
          <p:spPr bwMode="auto">
            <a:xfrm>
              <a:off x="4840" y="2638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8" name="Rectangle 41"/>
            <p:cNvSpPr>
              <a:spLocks noChangeArrowheads="1"/>
            </p:cNvSpPr>
            <p:nvPr/>
          </p:nvSpPr>
          <p:spPr bwMode="auto">
            <a:xfrm>
              <a:off x="4840" y="2351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099" name="Rectangle 42"/>
            <p:cNvSpPr>
              <a:spLocks noChangeArrowheads="1"/>
            </p:cNvSpPr>
            <p:nvPr/>
          </p:nvSpPr>
          <p:spPr bwMode="auto">
            <a:xfrm>
              <a:off x="4840" y="3355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0" name="Rectangle 43"/>
            <p:cNvSpPr>
              <a:spLocks noChangeArrowheads="1"/>
            </p:cNvSpPr>
            <p:nvPr/>
          </p:nvSpPr>
          <p:spPr bwMode="auto">
            <a:xfrm>
              <a:off x="4840" y="3068"/>
              <a:ext cx="215" cy="27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1" name="Rectangle 44"/>
            <p:cNvSpPr>
              <a:spLocks noChangeArrowheads="1"/>
            </p:cNvSpPr>
            <p:nvPr/>
          </p:nvSpPr>
          <p:spPr bwMode="auto">
            <a:xfrm>
              <a:off x="5031" y="1156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2" name="Rectangle 45"/>
            <p:cNvSpPr>
              <a:spLocks noChangeArrowheads="1"/>
            </p:cNvSpPr>
            <p:nvPr/>
          </p:nvSpPr>
          <p:spPr bwMode="auto">
            <a:xfrm>
              <a:off x="5031" y="869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3" name="Rectangle 46"/>
            <p:cNvSpPr>
              <a:spLocks noChangeArrowheads="1"/>
            </p:cNvSpPr>
            <p:nvPr/>
          </p:nvSpPr>
          <p:spPr bwMode="auto">
            <a:xfrm>
              <a:off x="5031" y="1826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4" name="Rectangle 47"/>
            <p:cNvSpPr>
              <a:spLocks noChangeArrowheads="1"/>
            </p:cNvSpPr>
            <p:nvPr/>
          </p:nvSpPr>
          <p:spPr bwMode="auto">
            <a:xfrm>
              <a:off x="5031" y="1539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5" name="Rectangle 48"/>
            <p:cNvSpPr>
              <a:spLocks noChangeArrowheads="1"/>
            </p:cNvSpPr>
            <p:nvPr/>
          </p:nvSpPr>
          <p:spPr bwMode="auto">
            <a:xfrm>
              <a:off x="5031" y="2543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6" name="Rectangle 49"/>
            <p:cNvSpPr>
              <a:spLocks noChangeArrowheads="1"/>
            </p:cNvSpPr>
            <p:nvPr/>
          </p:nvSpPr>
          <p:spPr bwMode="auto">
            <a:xfrm>
              <a:off x="5031" y="2256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7" name="Rectangle 50"/>
            <p:cNvSpPr>
              <a:spLocks noChangeArrowheads="1"/>
            </p:cNvSpPr>
            <p:nvPr/>
          </p:nvSpPr>
          <p:spPr bwMode="auto">
            <a:xfrm>
              <a:off x="5031" y="3260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8" name="Rectangle 51"/>
            <p:cNvSpPr>
              <a:spLocks noChangeArrowheads="1"/>
            </p:cNvSpPr>
            <p:nvPr/>
          </p:nvSpPr>
          <p:spPr bwMode="auto">
            <a:xfrm>
              <a:off x="5031" y="2973"/>
              <a:ext cx="216" cy="19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09" name="Rectangle 52"/>
            <p:cNvSpPr>
              <a:spLocks noChangeArrowheads="1"/>
            </p:cNvSpPr>
            <p:nvPr/>
          </p:nvSpPr>
          <p:spPr bwMode="auto">
            <a:xfrm>
              <a:off x="1542" y="3594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0" name="Rectangle 53"/>
            <p:cNvSpPr>
              <a:spLocks noChangeArrowheads="1"/>
            </p:cNvSpPr>
            <p:nvPr/>
          </p:nvSpPr>
          <p:spPr bwMode="auto">
            <a:xfrm>
              <a:off x="1207" y="3594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1" name="Rectangle 54"/>
            <p:cNvSpPr>
              <a:spLocks noChangeArrowheads="1"/>
            </p:cNvSpPr>
            <p:nvPr/>
          </p:nvSpPr>
          <p:spPr bwMode="auto">
            <a:xfrm>
              <a:off x="2450" y="3594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2" name="Rectangle 55"/>
            <p:cNvSpPr>
              <a:spLocks noChangeArrowheads="1"/>
            </p:cNvSpPr>
            <p:nvPr/>
          </p:nvSpPr>
          <p:spPr bwMode="auto">
            <a:xfrm>
              <a:off x="2115" y="3594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3" name="Rectangle 56"/>
            <p:cNvSpPr>
              <a:spLocks noChangeArrowheads="1"/>
            </p:cNvSpPr>
            <p:nvPr/>
          </p:nvSpPr>
          <p:spPr bwMode="auto">
            <a:xfrm>
              <a:off x="3406" y="3594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4" name="Rectangle 57"/>
            <p:cNvSpPr>
              <a:spLocks noChangeArrowheads="1"/>
            </p:cNvSpPr>
            <p:nvPr/>
          </p:nvSpPr>
          <p:spPr bwMode="auto">
            <a:xfrm>
              <a:off x="3071" y="3594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5" name="Rectangle 58"/>
            <p:cNvSpPr>
              <a:spLocks noChangeArrowheads="1"/>
            </p:cNvSpPr>
            <p:nvPr/>
          </p:nvSpPr>
          <p:spPr bwMode="auto">
            <a:xfrm>
              <a:off x="4363" y="3594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6" name="Rectangle 59"/>
            <p:cNvSpPr>
              <a:spLocks noChangeArrowheads="1"/>
            </p:cNvSpPr>
            <p:nvPr/>
          </p:nvSpPr>
          <p:spPr bwMode="auto">
            <a:xfrm>
              <a:off x="4028" y="3594"/>
              <a:ext cx="19" cy="263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7" name="Rectangle 60"/>
            <p:cNvSpPr>
              <a:spLocks noChangeArrowheads="1"/>
            </p:cNvSpPr>
            <p:nvPr/>
          </p:nvSpPr>
          <p:spPr bwMode="auto">
            <a:xfrm>
              <a:off x="1447" y="3833"/>
              <a:ext cx="215" cy="14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8" name="Rectangle 61"/>
            <p:cNvSpPr>
              <a:spLocks noChangeArrowheads="1"/>
            </p:cNvSpPr>
            <p:nvPr/>
          </p:nvSpPr>
          <p:spPr bwMode="auto">
            <a:xfrm>
              <a:off x="1112" y="3833"/>
              <a:ext cx="215" cy="14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19" name="Rectangle 62"/>
            <p:cNvSpPr>
              <a:spLocks noChangeArrowheads="1"/>
            </p:cNvSpPr>
            <p:nvPr/>
          </p:nvSpPr>
          <p:spPr bwMode="auto">
            <a:xfrm>
              <a:off x="2355" y="3833"/>
              <a:ext cx="215" cy="14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20" name="Rectangle 63"/>
            <p:cNvSpPr>
              <a:spLocks noChangeArrowheads="1"/>
            </p:cNvSpPr>
            <p:nvPr/>
          </p:nvSpPr>
          <p:spPr bwMode="auto">
            <a:xfrm>
              <a:off x="2020" y="3833"/>
              <a:ext cx="215" cy="14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21" name="Rectangle 64"/>
            <p:cNvSpPr>
              <a:spLocks noChangeArrowheads="1"/>
            </p:cNvSpPr>
            <p:nvPr/>
          </p:nvSpPr>
          <p:spPr bwMode="auto">
            <a:xfrm>
              <a:off x="3311" y="3833"/>
              <a:ext cx="215" cy="14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22" name="Rectangle 65"/>
            <p:cNvSpPr>
              <a:spLocks noChangeArrowheads="1"/>
            </p:cNvSpPr>
            <p:nvPr/>
          </p:nvSpPr>
          <p:spPr bwMode="auto">
            <a:xfrm>
              <a:off x="2976" y="3833"/>
              <a:ext cx="215" cy="14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23" name="Rectangle 66"/>
            <p:cNvSpPr>
              <a:spLocks noChangeArrowheads="1"/>
            </p:cNvSpPr>
            <p:nvPr/>
          </p:nvSpPr>
          <p:spPr bwMode="auto">
            <a:xfrm>
              <a:off x="4268" y="3833"/>
              <a:ext cx="215" cy="14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24" name="Rectangle 67"/>
            <p:cNvSpPr>
              <a:spLocks noChangeArrowheads="1"/>
            </p:cNvSpPr>
            <p:nvPr/>
          </p:nvSpPr>
          <p:spPr bwMode="auto">
            <a:xfrm>
              <a:off x="3933" y="3833"/>
              <a:ext cx="215" cy="14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45125" name="Rectangle 68"/>
            <p:cNvSpPr>
              <a:spLocks noChangeArrowheads="1"/>
            </p:cNvSpPr>
            <p:nvPr/>
          </p:nvSpPr>
          <p:spPr bwMode="auto">
            <a:xfrm>
              <a:off x="968" y="774"/>
              <a:ext cx="3872" cy="2820"/>
            </a:xfrm>
            <a:prstGeom prst="rect">
              <a:avLst/>
            </a:prstGeom>
            <a:solidFill>
              <a:srgbClr val="C0C0C0">
                <a:alpha val="69019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grpSp>
          <p:nvGrpSpPr>
            <p:cNvPr id="45126" name="Group 69"/>
            <p:cNvGrpSpPr>
              <a:grpSpLocks/>
            </p:cNvGrpSpPr>
            <p:nvPr/>
          </p:nvGrpSpPr>
          <p:grpSpPr bwMode="auto">
            <a:xfrm>
              <a:off x="1159" y="869"/>
              <a:ext cx="478" cy="526"/>
              <a:chOff x="442" y="535"/>
              <a:chExt cx="669" cy="668"/>
            </a:xfrm>
          </p:grpSpPr>
          <p:sp>
            <p:nvSpPr>
              <p:cNvPr id="45222" name="Rectangle 70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23" name="Rectangle 71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24" name="Rectangle 72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25" name="Rectangle 73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26" name="Rectangle 74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27" name="Group 75"/>
            <p:cNvGrpSpPr>
              <a:grpSpLocks/>
            </p:cNvGrpSpPr>
            <p:nvPr/>
          </p:nvGrpSpPr>
          <p:grpSpPr bwMode="auto">
            <a:xfrm>
              <a:off x="2068" y="869"/>
              <a:ext cx="478" cy="526"/>
              <a:chOff x="442" y="535"/>
              <a:chExt cx="669" cy="668"/>
            </a:xfrm>
          </p:grpSpPr>
          <p:sp>
            <p:nvSpPr>
              <p:cNvPr id="45217" name="Rectangle 76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18" name="Rectangle 77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19" name="Rectangle 78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20" name="Rectangle 79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21" name="Rectangle 80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28" name="Group 81"/>
            <p:cNvGrpSpPr>
              <a:grpSpLocks/>
            </p:cNvGrpSpPr>
            <p:nvPr/>
          </p:nvGrpSpPr>
          <p:grpSpPr bwMode="auto">
            <a:xfrm>
              <a:off x="3024" y="869"/>
              <a:ext cx="478" cy="526"/>
              <a:chOff x="442" y="535"/>
              <a:chExt cx="669" cy="668"/>
            </a:xfrm>
          </p:grpSpPr>
          <p:sp>
            <p:nvSpPr>
              <p:cNvPr id="45212" name="Rectangle 82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13" name="Rectangle 83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14" name="Rectangle 84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15" name="Rectangle 85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16" name="Rectangle 86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29" name="Group 87"/>
            <p:cNvGrpSpPr>
              <a:grpSpLocks/>
            </p:cNvGrpSpPr>
            <p:nvPr/>
          </p:nvGrpSpPr>
          <p:grpSpPr bwMode="auto">
            <a:xfrm>
              <a:off x="3980" y="869"/>
              <a:ext cx="478" cy="526"/>
              <a:chOff x="442" y="535"/>
              <a:chExt cx="669" cy="668"/>
            </a:xfrm>
          </p:grpSpPr>
          <p:sp>
            <p:nvSpPr>
              <p:cNvPr id="45207" name="Rectangle 88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08" name="Rectangle 89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09" name="Rectangle 90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10" name="Rectangle 91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11" name="Rectangle 92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0" name="Group 93"/>
            <p:cNvGrpSpPr>
              <a:grpSpLocks/>
            </p:cNvGrpSpPr>
            <p:nvPr/>
          </p:nvGrpSpPr>
          <p:grpSpPr bwMode="auto">
            <a:xfrm>
              <a:off x="1159" y="1539"/>
              <a:ext cx="478" cy="526"/>
              <a:chOff x="442" y="535"/>
              <a:chExt cx="669" cy="668"/>
            </a:xfrm>
          </p:grpSpPr>
          <p:sp>
            <p:nvSpPr>
              <p:cNvPr id="45202" name="Rectangle 94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03" name="Rectangle 95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04" name="Rectangle 96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05" name="Rectangle 97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06" name="Rectangle 98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1" name="Group 99"/>
            <p:cNvGrpSpPr>
              <a:grpSpLocks/>
            </p:cNvGrpSpPr>
            <p:nvPr/>
          </p:nvGrpSpPr>
          <p:grpSpPr bwMode="auto">
            <a:xfrm>
              <a:off x="2068" y="1539"/>
              <a:ext cx="478" cy="526"/>
              <a:chOff x="442" y="535"/>
              <a:chExt cx="669" cy="668"/>
            </a:xfrm>
          </p:grpSpPr>
          <p:sp>
            <p:nvSpPr>
              <p:cNvPr id="45197" name="Rectangle 100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98" name="Rectangle 101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99" name="Rectangle 102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00" name="Rectangle 103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201" name="Rectangle 104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2" name="Group 105"/>
            <p:cNvGrpSpPr>
              <a:grpSpLocks/>
            </p:cNvGrpSpPr>
            <p:nvPr/>
          </p:nvGrpSpPr>
          <p:grpSpPr bwMode="auto">
            <a:xfrm>
              <a:off x="3024" y="1539"/>
              <a:ext cx="478" cy="526"/>
              <a:chOff x="442" y="535"/>
              <a:chExt cx="669" cy="668"/>
            </a:xfrm>
          </p:grpSpPr>
          <p:sp>
            <p:nvSpPr>
              <p:cNvPr id="45192" name="Rectangle 106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93" name="Rectangle 107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94" name="Rectangle 108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95" name="Rectangle 109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96" name="Rectangle 110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3" name="Group 111"/>
            <p:cNvGrpSpPr>
              <a:grpSpLocks/>
            </p:cNvGrpSpPr>
            <p:nvPr/>
          </p:nvGrpSpPr>
          <p:grpSpPr bwMode="auto">
            <a:xfrm>
              <a:off x="3980" y="1539"/>
              <a:ext cx="478" cy="526"/>
              <a:chOff x="442" y="535"/>
              <a:chExt cx="669" cy="668"/>
            </a:xfrm>
          </p:grpSpPr>
          <p:sp>
            <p:nvSpPr>
              <p:cNvPr id="45187" name="Rectangle 112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88" name="Rectangle 113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89" name="Rectangle 114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90" name="Rectangle 115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91" name="Rectangle 116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4" name="Group 117"/>
            <p:cNvGrpSpPr>
              <a:grpSpLocks/>
            </p:cNvGrpSpPr>
            <p:nvPr/>
          </p:nvGrpSpPr>
          <p:grpSpPr bwMode="auto">
            <a:xfrm>
              <a:off x="1159" y="2256"/>
              <a:ext cx="478" cy="526"/>
              <a:chOff x="442" y="535"/>
              <a:chExt cx="669" cy="668"/>
            </a:xfrm>
          </p:grpSpPr>
          <p:sp>
            <p:nvSpPr>
              <p:cNvPr id="45182" name="Rectangle 118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83" name="Rectangle 119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84" name="Rectangle 120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85" name="Rectangle 121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86" name="Rectangle 122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5" name="Group 123"/>
            <p:cNvGrpSpPr>
              <a:grpSpLocks/>
            </p:cNvGrpSpPr>
            <p:nvPr/>
          </p:nvGrpSpPr>
          <p:grpSpPr bwMode="auto">
            <a:xfrm>
              <a:off x="2068" y="2256"/>
              <a:ext cx="478" cy="526"/>
              <a:chOff x="442" y="535"/>
              <a:chExt cx="669" cy="668"/>
            </a:xfrm>
          </p:grpSpPr>
          <p:sp>
            <p:nvSpPr>
              <p:cNvPr id="45177" name="Rectangle 124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78" name="Rectangle 125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79" name="Rectangle 126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80" name="Rectangle 127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81" name="Rectangle 128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6" name="Group 129"/>
            <p:cNvGrpSpPr>
              <a:grpSpLocks/>
            </p:cNvGrpSpPr>
            <p:nvPr/>
          </p:nvGrpSpPr>
          <p:grpSpPr bwMode="auto">
            <a:xfrm>
              <a:off x="3024" y="2256"/>
              <a:ext cx="478" cy="526"/>
              <a:chOff x="442" y="535"/>
              <a:chExt cx="669" cy="668"/>
            </a:xfrm>
          </p:grpSpPr>
          <p:sp>
            <p:nvSpPr>
              <p:cNvPr id="45172" name="Rectangle 130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73" name="Rectangle 131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74" name="Rectangle 132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75" name="Rectangle 133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76" name="Rectangle 134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7" name="Group 135"/>
            <p:cNvGrpSpPr>
              <a:grpSpLocks/>
            </p:cNvGrpSpPr>
            <p:nvPr/>
          </p:nvGrpSpPr>
          <p:grpSpPr bwMode="auto">
            <a:xfrm>
              <a:off x="3980" y="2256"/>
              <a:ext cx="478" cy="526"/>
              <a:chOff x="442" y="535"/>
              <a:chExt cx="669" cy="668"/>
            </a:xfrm>
          </p:grpSpPr>
          <p:sp>
            <p:nvSpPr>
              <p:cNvPr id="45167" name="Rectangle 136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68" name="Rectangle 137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69" name="Rectangle 138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70" name="Rectangle 139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71" name="Rectangle 140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8" name="Group 141"/>
            <p:cNvGrpSpPr>
              <a:grpSpLocks/>
            </p:cNvGrpSpPr>
            <p:nvPr/>
          </p:nvGrpSpPr>
          <p:grpSpPr bwMode="auto">
            <a:xfrm>
              <a:off x="1159" y="2973"/>
              <a:ext cx="478" cy="526"/>
              <a:chOff x="442" y="535"/>
              <a:chExt cx="669" cy="668"/>
            </a:xfrm>
          </p:grpSpPr>
          <p:sp>
            <p:nvSpPr>
              <p:cNvPr id="45162" name="Rectangle 142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63" name="Rectangle 143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64" name="Rectangle 144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65" name="Rectangle 145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66" name="Rectangle 146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39" name="Group 147"/>
            <p:cNvGrpSpPr>
              <a:grpSpLocks/>
            </p:cNvGrpSpPr>
            <p:nvPr/>
          </p:nvGrpSpPr>
          <p:grpSpPr bwMode="auto">
            <a:xfrm>
              <a:off x="2068" y="2973"/>
              <a:ext cx="478" cy="526"/>
              <a:chOff x="442" y="535"/>
              <a:chExt cx="669" cy="668"/>
            </a:xfrm>
          </p:grpSpPr>
          <p:sp>
            <p:nvSpPr>
              <p:cNvPr id="45157" name="Rectangle 148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58" name="Rectangle 149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59" name="Rectangle 150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60" name="Rectangle 151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61" name="Rectangle 152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40" name="Group 153"/>
            <p:cNvGrpSpPr>
              <a:grpSpLocks/>
            </p:cNvGrpSpPr>
            <p:nvPr/>
          </p:nvGrpSpPr>
          <p:grpSpPr bwMode="auto">
            <a:xfrm>
              <a:off x="3024" y="2973"/>
              <a:ext cx="478" cy="526"/>
              <a:chOff x="442" y="535"/>
              <a:chExt cx="669" cy="668"/>
            </a:xfrm>
          </p:grpSpPr>
          <p:sp>
            <p:nvSpPr>
              <p:cNvPr id="45152" name="Rectangle 154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53" name="Rectangle 155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54" name="Rectangle 156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55" name="Rectangle 157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56" name="Rectangle 158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grpSp>
          <p:nvGrpSpPr>
            <p:cNvPr id="45141" name="Group 159"/>
            <p:cNvGrpSpPr>
              <a:grpSpLocks/>
            </p:cNvGrpSpPr>
            <p:nvPr/>
          </p:nvGrpSpPr>
          <p:grpSpPr bwMode="auto">
            <a:xfrm>
              <a:off x="3980" y="2973"/>
              <a:ext cx="478" cy="526"/>
              <a:chOff x="442" y="535"/>
              <a:chExt cx="669" cy="668"/>
            </a:xfrm>
          </p:grpSpPr>
          <p:sp>
            <p:nvSpPr>
              <p:cNvPr id="45147" name="Rectangle 160"/>
              <p:cNvSpPr>
                <a:spLocks noChangeArrowheads="1"/>
              </p:cNvSpPr>
              <p:nvPr/>
            </p:nvSpPr>
            <p:spPr bwMode="auto">
              <a:xfrm>
                <a:off x="824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48" name="Rectangle 161"/>
              <p:cNvSpPr>
                <a:spLocks noChangeArrowheads="1"/>
              </p:cNvSpPr>
              <p:nvPr/>
            </p:nvSpPr>
            <p:spPr bwMode="auto">
              <a:xfrm>
                <a:off x="442" y="535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49" name="Rectangle 162"/>
              <p:cNvSpPr>
                <a:spLocks noChangeArrowheads="1"/>
              </p:cNvSpPr>
              <p:nvPr/>
            </p:nvSpPr>
            <p:spPr bwMode="auto">
              <a:xfrm>
                <a:off x="824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50" name="Rectangle 163"/>
              <p:cNvSpPr>
                <a:spLocks noChangeArrowheads="1"/>
              </p:cNvSpPr>
              <p:nvPr/>
            </p:nvSpPr>
            <p:spPr bwMode="auto">
              <a:xfrm>
                <a:off x="442" y="917"/>
                <a:ext cx="287" cy="286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5151" name="Rectangle 164"/>
              <p:cNvSpPr>
                <a:spLocks noChangeArrowheads="1"/>
              </p:cNvSpPr>
              <p:nvPr/>
            </p:nvSpPr>
            <p:spPr bwMode="auto">
              <a:xfrm>
                <a:off x="633" y="726"/>
                <a:ext cx="287" cy="287"/>
              </a:xfrm>
              <a:prstGeom prst="rect">
                <a:avLst/>
              </a:prstGeom>
              <a:solidFill>
                <a:srgbClr val="96969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charset="2"/>
                  <a:buChar char="n"/>
                  <a:defRPr sz="3200">
                    <a:solidFill>
                      <a:schemeClr val="tx1"/>
                    </a:solidFill>
                    <a:latin typeface="Tahoma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charset="2"/>
                  <a:buChar char="n"/>
                  <a:defRPr sz="2800">
                    <a:solidFill>
                      <a:schemeClr val="tx1"/>
                    </a:solidFill>
                    <a:latin typeface="Tahoma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charset="2"/>
                  <a:buChar char="n"/>
                  <a:defRPr sz="2400">
                    <a:solidFill>
                      <a:schemeClr val="tx1"/>
                    </a:solidFill>
                    <a:latin typeface="Tahoma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charset="2"/>
                  <a:buChar char="n"/>
                  <a:defRPr sz="2000">
                    <a:solidFill>
                      <a:schemeClr val="tx1"/>
                    </a:solidFill>
                    <a:latin typeface="Tahoma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</p:grpSp>
        <p:sp>
          <p:nvSpPr>
            <p:cNvPr id="45142" name="Text Box 165"/>
            <p:cNvSpPr txBox="1">
              <a:spLocks noChangeArrowheads="1"/>
            </p:cNvSpPr>
            <p:nvPr/>
          </p:nvSpPr>
          <p:spPr bwMode="auto">
            <a:xfrm>
              <a:off x="-35" y="208"/>
              <a:ext cx="115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dirty="0">
                  <a:latin typeface="Book Antiqua" charset="0"/>
                </a:rPr>
                <a:t>Logic Block</a:t>
              </a:r>
            </a:p>
          </p:txBody>
        </p:sp>
        <p:sp>
          <p:nvSpPr>
            <p:cNvPr id="45143" name="Line 166"/>
            <p:cNvSpPr>
              <a:spLocks noChangeShapeType="1"/>
            </p:cNvSpPr>
            <p:nvPr/>
          </p:nvSpPr>
          <p:spPr bwMode="auto">
            <a:xfrm>
              <a:off x="872" y="582"/>
              <a:ext cx="526" cy="5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45144" name="Line 167"/>
            <p:cNvSpPr>
              <a:spLocks noChangeShapeType="1"/>
            </p:cNvSpPr>
            <p:nvPr/>
          </p:nvSpPr>
          <p:spPr bwMode="auto">
            <a:xfrm>
              <a:off x="2784" y="296"/>
              <a:ext cx="0" cy="71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45145" name="Text Box 168"/>
            <p:cNvSpPr txBox="1">
              <a:spLocks noChangeArrowheads="1"/>
            </p:cNvSpPr>
            <p:nvPr/>
          </p:nvSpPr>
          <p:spPr bwMode="auto">
            <a:xfrm>
              <a:off x="4792" y="343"/>
              <a:ext cx="722" cy="2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charset="2"/>
                <a:buChar char="n"/>
                <a:defRPr sz="32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charset="2"/>
                <a:buChar char="n"/>
                <a:defRPr sz="28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charset="2"/>
                <a:buChar char="n"/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charset="2"/>
                <a:buChar char="n"/>
                <a:defRPr sz="20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 dirty="0">
                  <a:latin typeface="Book Antiqua" charset="0"/>
                </a:rPr>
                <a:t>I/O Cell</a:t>
              </a:r>
            </a:p>
          </p:txBody>
        </p:sp>
        <p:sp>
          <p:nvSpPr>
            <p:cNvPr id="45146" name="Line 169"/>
            <p:cNvSpPr>
              <a:spLocks noChangeShapeType="1"/>
            </p:cNvSpPr>
            <p:nvPr/>
          </p:nvSpPr>
          <p:spPr bwMode="auto">
            <a:xfrm flipH="1">
              <a:off x="4362" y="439"/>
              <a:ext cx="43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45060" name="Text Box 170"/>
          <p:cNvSpPr txBox="1">
            <a:spLocks noChangeArrowheads="1"/>
          </p:cNvSpPr>
          <p:nvPr/>
        </p:nvSpPr>
        <p:spPr bwMode="auto">
          <a:xfrm>
            <a:off x="1885950" y="953691"/>
            <a:ext cx="2101857" cy="323165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Tahoma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Tahoma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500">
                <a:solidFill>
                  <a:schemeClr val="folHlink"/>
                </a:solidFill>
                <a:latin typeface="Book Antiqua" charset="0"/>
              </a:rPr>
              <a:t>CONCEPTUAL FPGA</a:t>
            </a:r>
          </a:p>
        </p:txBody>
      </p:sp>
    </p:spTree>
    <p:extLst>
      <p:ext uri="{BB962C8B-B14F-4D97-AF65-F5344CB8AC3E}">
        <p14:creationId xmlns:p14="http://schemas.microsoft.com/office/powerpoint/2010/main" val="103754180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FPGA Architectures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implement programmable circuits? </a:t>
            </a:r>
          </a:p>
          <a:p>
            <a:endParaRPr lang="en-US" dirty="0"/>
          </a:p>
          <a:p>
            <a:r>
              <a:rPr lang="en-US" dirty="0"/>
              <a:t>High level view:</a:t>
            </a:r>
          </a:p>
          <a:p>
            <a:pPr lvl="1"/>
            <a:r>
              <a:rPr lang="en-US" dirty="0"/>
              <a:t>Every combination logic is eventually a truth table </a:t>
            </a:r>
          </a:p>
          <a:p>
            <a:pPr lvl="1"/>
            <a:r>
              <a:rPr lang="en-US" dirty="0"/>
              <a:t>Example: half adder </a:t>
            </a:r>
          </a:p>
        </p:txBody>
      </p:sp>
      <p:graphicFrame>
        <p:nvGraphicFramePr>
          <p:cNvPr id="4" name="Group 285"/>
          <p:cNvGraphicFramePr>
            <a:graphicFrameLocks/>
          </p:cNvGraphicFramePr>
          <p:nvPr/>
        </p:nvGraphicFramePr>
        <p:xfrm>
          <a:off x="3624728" y="4084880"/>
          <a:ext cx="1052513" cy="1417320"/>
        </p:xfrm>
        <a:graphic>
          <a:graphicData uri="http://schemas.openxmlformats.org/drawingml/2006/table">
            <a:tbl>
              <a:tblPr/>
              <a:tblGrid>
                <a:gridCol w="364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90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Input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Out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5" name="Picture 5" descr="Half adder circuit diagram">
            <a:hlinkClick r:id="rId2" tooltip="Half adder circuit diagram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747" y="4057495"/>
            <a:ext cx="1731169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Group 287"/>
          <p:cNvGraphicFramePr>
            <a:graphicFrameLocks/>
          </p:cNvGraphicFramePr>
          <p:nvPr/>
        </p:nvGraphicFramePr>
        <p:xfrm>
          <a:off x="5186828" y="4071783"/>
          <a:ext cx="1052513" cy="1417320"/>
        </p:xfrm>
        <a:graphic>
          <a:graphicData uri="http://schemas.openxmlformats.org/drawingml/2006/table">
            <a:tbl>
              <a:tblPr/>
              <a:tblGrid>
                <a:gridCol w="364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90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6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Input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Out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783204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Look-up-tables (LUTs)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100" dirty="0"/>
              <a:t>Implement truth table (LUTs) in small memories and program the memory values</a:t>
            </a:r>
          </a:p>
          <a:p>
            <a:pPr lvl="1"/>
            <a:r>
              <a:rPr lang="en-US" sz="1800" dirty="0"/>
              <a:t>Usually SRAM </a:t>
            </a:r>
          </a:p>
        </p:txBody>
      </p:sp>
      <p:graphicFrame>
        <p:nvGraphicFramePr>
          <p:cNvPr id="38" name="Group 4"/>
          <p:cNvGraphicFramePr>
            <a:graphicFrameLocks noGrp="1"/>
          </p:cNvGraphicFramePr>
          <p:nvPr/>
        </p:nvGraphicFramePr>
        <p:xfrm>
          <a:off x="3464324" y="2419920"/>
          <a:ext cx="873919" cy="1181100"/>
        </p:xfrm>
        <a:graphic>
          <a:graphicData uri="http://schemas.openxmlformats.org/drawingml/2006/table">
            <a:tbl>
              <a:tblPr/>
              <a:tblGrid>
                <a:gridCol w="3024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55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9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9" name="Picture 36" descr="Half adder circuit diagram">
            <a:hlinkClick r:id="rId2" tooltip="Half adder circuit diagram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234" y="3025948"/>
            <a:ext cx="1731169" cy="111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0" name="Group 37"/>
          <p:cNvGraphicFramePr>
            <a:graphicFrameLocks noGrp="1"/>
          </p:cNvGraphicFramePr>
          <p:nvPr/>
        </p:nvGraphicFramePr>
        <p:xfrm>
          <a:off x="5159774" y="2412776"/>
          <a:ext cx="781050" cy="1181100"/>
        </p:xfrm>
        <a:graphic>
          <a:graphicData uri="http://schemas.openxmlformats.org/drawingml/2006/table">
            <a:tbl>
              <a:tblPr/>
              <a:tblGrid>
                <a:gridCol w="2702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1" name="Group 84"/>
          <p:cNvGraphicFramePr>
            <a:graphicFrameLocks/>
          </p:cNvGraphicFramePr>
          <p:nvPr/>
        </p:nvGraphicFramePr>
        <p:xfrm>
          <a:off x="4002486" y="4149898"/>
          <a:ext cx="242888" cy="1346597"/>
        </p:xfrm>
        <a:graphic>
          <a:graphicData uri="http://schemas.openxmlformats.org/drawingml/2006/table">
            <a:tbl>
              <a:tblPr/>
              <a:tblGrid>
                <a:gridCol w="242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694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94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7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94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2" name="Line 85"/>
          <p:cNvSpPr>
            <a:spLocks noChangeShapeType="1"/>
          </p:cNvSpPr>
          <p:nvPr/>
        </p:nvSpPr>
        <p:spPr bwMode="auto">
          <a:xfrm>
            <a:off x="3371455" y="4973810"/>
            <a:ext cx="631031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kern="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3" name="Line 86"/>
          <p:cNvSpPr>
            <a:spLocks noChangeShapeType="1"/>
          </p:cNvSpPr>
          <p:nvPr/>
        </p:nvSpPr>
        <p:spPr bwMode="auto">
          <a:xfrm>
            <a:off x="4131074" y="5497686"/>
            <a:ext cx="0" cy="35599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kern="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4" name="Text Box 87"/>
          <p:cNvSpPr txBox="1">
            <a:spLocks noChangeArrowheads="1"/>
          </p:cNvSpPr>
          <p:nvPr/>
        </p:nvSpPr>
        <p:spPr bwMode="auto">
          <a:xfrm>
            <a:off x="3367883" y="4317776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Addr</a:t>
            </a:r>
          </a:p>
        </p:txBody>
      </p:sp>
      <p:sp>
        <p:nvSpPr>
          <p:cNvPr id="45" name="Text Box 88"/>
          <p:cNvSpPr txBox="1">
            <a:spLocks noChangeArrowheads="1"/>
          </p:cNvSpPr>
          <p:nvPr/>
        </p:nvSpPr>
        <p:spPr bwMode="auto">
          <a:xfrm>
            <a:off x="4206083" y="5540548"/>
            <a:ext cx="6750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Output</a:t>
            </a:r>
          </a:p>
        </p:txBody>
      </p:sp>
      <p:graphicFrame>
        <p:nvGraphicFramePr>
          <p:cNvPr id="46" name="Group 89"/>
          <p:cNvGraphicFramePr>
            <a:graphicFrameLocks noGrp="1"/>
          </p:cNvGraphicFramePr>
          <p:nvPr/>
        </p:nvGraphicFramePr>
        <p:xfrm>
          <a:off x="5643167" y="4117752"/>
          <a:ext cx="242888" cy="1346597"/>
        </p:xfrm>
        <a:graphic>
          <a:graphicData uri="http://schemas.openxmlformats.org/drawingml/2006/table">
            <a:tbl>
              <a:tblPr/>
              <a:tblGrid>
                <a:gridCol w="242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694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94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7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94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7" name="Line 102"/>
          <p:cNvSpPr>
            <a:spLocks noChangeShapeType="1"/>
          </p:cNvSpPr>
          <p:nvPr/>
        </p:nvSpPr>
        <p:spPr bwMode="auto">
          <a:xfrm>
            <a:off x="5771755" y="5465539"/>
            <a:ext cx="0" cy="35599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kern="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8" name="Text Box 104"/>
          <p:cNvSpPr txBox="1">
            <a:spLocks noChangeArrowheads="1"/>
          </p:cNvSpPr>
          <p:nvPr/>
        </p:nvSpPr>
        <p:spPr bwMode="auto">
          <a:xfrm>
            <a:off x="5846764" y="5508401"/>
            <a:ext cx="6179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Output</a:t>
            </a:r>
          </a:p>
        </p:txBody>
      </p:sp>
      <p:sp>
        <p:nvSpPr>
          <p:cNvPr id="49" name="AutoShape 105"/>
          <p:cNvSpPr>
            <a:spLocks noChangeArrowheads="1"/>
          </p:cNvSpPr>
          <p:nvPr/>
        </p:nvSpPr>
        <p:spPr bwMode="auto">
          <a:xfrm>
            <a:off x="3984627" y="3751039"/>
            <a:ext cx="283369" cy="228600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00E4A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endParaRPr lang="x-none" altLang="x-none" sz="1800" kern="0">
              <a:solidFill>
                <a:srgbClr val="000000"/>
              </a:solidFill>
              <a:ea typeface="ＭＳ Ｐゴシック" charset="-128"/>
            </a:endParaRPr>
          </a:p>
        </p:txBody>
      </p:sp>
      <p:sp>
        <p:nvSpPr>
          <p:cNvPr id="50" name="AutoShape 106"/>
          <p:cNvSpPr>
            <a:spLocks noChangeArrowheads="1"/>
          </p:cNvSpPr>
          <p:nvPr/>
        </p:nvSpPr>
        <p:spPr bwMode="auto">
          <a:xfrm>
            <a:off x="5634833" y="3737942"/>
            <a:ext cx="283369" cy="228600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00E4A8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endParaRPr lang="x-none" altLang="x-none" sz="1800" kern="0">
              <a:solidFill>
                <a:srgbClr val="000000"/>
              </a:solidFill>
              <a:ea typeface="ＭＳ Ｐゴシック" charset="-128"/>
            </a:endParaRPr>
          </a:p>
        </p:txBody>
      </p:sp>
      <p:sp>
        <p:nvSpPr>
          <p:cNvPr id="52" name="Text Box 108"/>
          <p:cNvSpPr txBox="1">
            <a:spLocks noChangeArrowheads="1"/>
          </p:cNvSpPr>
          <p:nvPr/>
        </p:nvSpPr>
        <p:spPr bwMode="auto">
          <a:xfrm>
            <a:off x="4523980" y="3574826"/>
            <a:ext cx="1169194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500" i="1">
                <a:solidFill>
                  <a:srgbClr val="000000"/>
                </a:solidFill>
                <a:ea typeface="ＭＳ Ｐゴシック" charset="-128"/>
              </a:rPr>
              <a:t>2-input,       1-output LUTs</a:t>
            </a:r>
          </a:p>
        </p:txBody>
      </p:sp>
      <p:sp>
        <p:nvSpPr>
          <p:cNvPr id="53" name="Text Box 109"/>
          <p:cNvSpPr txBox="1">
            <a:spLocks noChangeArrowheads="1"/>
          </p:cNvSpPr>
          <p:nvPr/>
        </p:nvSpPr>
        <p:spPr bwMode="auto">
          <a:xfrm>
            <a:off x="4253708" y="4178473"/>
            <a:ext cx="713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00</a:t>
            </a:r>
          </a:p>
        </p:txBody>
      </p:sp>
      <p:sp>
        <p:nvSpPr>
          <p:cNvPr id="54" name="Text Box 110"/>
          <p:cNvSpPr txBox="1">
            <a:spLocks noChangeArrowheads="1"/>
          </p:cNvSpPr>
          <p:nvPr/>
        </p:nvSpPr>
        <p:spPr bwMode="auto">
          <a:xfrm>
            <a:off x="4253708" y="4530898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01</a:t>
            </a:r>
          </a:p>
        </p:txBody>
      </p:sp>
      <p:sp>
        <p:nvSpPr>
          <p:cNvPr id="55" name="Text Box 111"/>
          <p:cNvSpPr txBox="1">
            <a:spLocks noChangeArrowheads="1"/>
          </p:cNvSpPr>
          <p:nvPr/>
        </p:nvSpPr>
        <p:spPr bwMode="auto">
          <a:xfrm>
            <a:off x="4253708" y="4854748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10</a:t>
            </a:r>
          </a:p>
        </p:txBody>
      </p:sp>
      <p:sp>
        <p:nvSpPr>
          <p:cNvPr id="56" name="Text Box 112"/>
          <p:cNvSpPr txBox="1">
            <a:spLocks noChangeArrowheads="1"/>
          </p:cNvSpPr>
          <p:nvPr/>
        </p:nvSpPr>
        <p:spPr bwMode="auto">
          <a:xfrm>
            <a:off x="4253708" y="5245273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11</a:t>
            </a:r>
          </a:p>
        </p:txBody>
      </p:sp>
      <p:sp>
        <p:nvSpPr>
          <p:cNvPr id="57" name="Text Box 114"/>
          <p:cNvSpPr txBox="1">
            <a:spLocks noChangeArrowheads="1"/>
          </p:cNvSpPr>
          <p:nvPr/>
        </p:nvSpPr>
        <p:spPr bwMode="auto">
          <a:xfrm>
            <a:off x="5930108" y="4483273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01</a:t>
            </a:r>
          </a:p>
        </p:txBody>
      </p:sp>
      <p:sp>
        <p:nvSpPr>
          <p:cNvPr id="58" name="Text Box 115"/>
          <p:cNvSpPr txBox="1">
            <a:spLocks noChangeArrowheads="1"/>
          </p:cNvSpPr>
          <p:nvPr/>
        </p:nvSpPr>
        <p:spPr bwMode="auto">
          <a:xfrm>
            <a:off x="5930108" y="4807123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10</a:t>
            </a:r>
          </a:p>
        </p:txBody>
      </p:sp>
      <p:sp>
        <p:nvSpPr>
          <p:cNvPr id="59" name="Text Box 116"/>
          <p:cNvSpPr txBox="1">
            <a:spLocks noChangeArrowheads="1"/>
          </p:cNvSpPr>
          <p:nvPr/>
        </p:nvSpPr>
        <p:spPr bwMode="auto">
          <a:xfrm>
            <a:off x="5930108" y="5197648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11</a:t>
            </a:r>
          </a:p>
        </p:txBody>
      </p:sp>
      <p:sp>
        <p:nvSpPr>
          <p:cNvPr id="60" name="Rectangle 117"/>
          <p:cNvSpPr>
            <a:spLocks noChangeArrowheads="1"/>
          </p:cNvSpPr>
          <p:nvPr/>
        </p:nvSpPr>
        <p:spPr bwMode="auto">
          <a:xfrm>
            <a:off x="4006058" y="2633042"/>
            <a:ext cx="247650" cy="962025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endParaRPr lang="x-none" altLang="x-none" sz="1800" kern="0">
              <a:solidFill>
                <a:srgbClr val="000000"/>
              </a:solidFill>
              <a:ea typeface="ＭＳ Ｐゴシック" charset="-128"/>
            </a:endParaRPr>
          </a:p>
        </p:txBody>
      </p:sp>
      <p:sp>
        <p:nvSpPr>
          <p:cNvPr id="61" name="Rectangle 118"/>
          <p:cNvSpPr>
            <a:spLocks noChangeArrowheads="1"/>
          </p:cNvSpPr>
          <p:nvPr/>
        </p:nvSpPr>
        <p:spPr bwMode="auto">
          <a:xfrm>
            <a:off x="5625308" y="2623517"/>
            <a:ext cx="247650" cy="962025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endParaRPr lang="x-none" altLang="x-none" sz="1800" kern="0">
              <a:solidFill>
                <a:srgbClr val="000000"/>
              </a:solidFill>
              <a:ea typeface="ＭＳ Ｐゴシック" charset="-128"/>
            </a:endParaRPr>
          </a:p>
        </p:txBody>
      </p:sp>
      <p:sp>
        <p:nvSpPr>
          <p:cNvPr id="62" name="Line 119"/>
          <p:cNvSpPr>
            <a:spLocks noChangeShapeType="1"/>
          </p:cNvSpPr>
          <p:nvPr/>
        </p:nvSpPr>
        <p:spPr bwMode="auto">
          <a:xfrm>
            <a:off x="3371455" y="4611860"/>
            <a:ext cx="631031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kern="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63" name="Text Box 120"/>
          <p:cNvSpPr txBox="1">
            <a:spLocks noChangeArrowheads="1"/>
          </p:cNvSpPr>
          <p:nvPr/>
        </p:nvSpPr>
        <p:spPr bwMode="auto">
          <a:xfrm>
            <a:off x="3158333" y="4498751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A</a:t>
            </a:r>
          </a:p>
        </p:txBody>
      </p:sp>
      <p:sp>
        <p:nvSpPr>
          <p:cNvPr id="64" name="Text Box 121"/>
          <p:cNvSpPr txBox="1">
            <a:spLocks noChangeArrowheads="1"/>
          </p:cNvSpPr>
          <p:nvPr/>
        </p:nvSpPr>
        <p:spPr bwMode="auto">
          <a:xfrm>
            <a:off x="3158333" y="4851176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B</a:t>
            </a:r>
          </a:p>
        </p:txBody>
      </p:sp>
      <p:sp>
        <p:nvSpPr>
          <p:cNvPr id="65" name="Line 122"/>
          <p:cNvSpPr>
            <a:spLocks noChangeShapeType="1"/>
          </p:cNvSpPr>
          <p:nvPr/>
        </p:nvSpPr>
        <p:spPr bwMode="auto">
          <a:xfrm>
            <a:off x="5038330" y="4954760"/>
            <a:ext cx="631031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kern="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66" name="Text Box 123"/>
          <p:cNvSpPr txBox="1">
            <a:spLocks noChangeArrowheads="1"/>
          </p:cNvSpPr>
          <p:nvPr/>
        </p:nvSpPr>
        <p:spPr bwMode="auto">
          <a:xfrm>
            <a:off x="5034758" y="4298726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Addr</a:t>
            </a:r>
          </a:p>
        </p:txBody>
      </p:sp>
      <p:sp>
        <p:nvSpPr>
          <p:cNvPr id="67" name="Line 124"/>
          <p:cNvSpPr>
            <a:spLocks noChangeShapeType="1"/>
          </p:cNvSpPr>
          <p:nvPr/>
        </p:nvSpPr>
        <p:spPr bwMode="auto">
          <a:xfrm>
            <a:off x="5038330" y="4592810"/>
            <a:ext cx="631031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kern="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68" name="Text Box 125"/>
          <p:cNvSpPr txBox="1">
            <a:spLocks noChangeArrowheads="1"/>
          </p:cNvSpPr>
          <p:nvPr/>
        </p:nvSpPr>
        <p:spPr bwMode="auto">
          <a:xfrm>
            <a:off x="4806158" y="4470176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A</a:t>
            </a:r>
          </a:p>
        </p:txBody>
      </p:sp>
      <p:sp>
        <p:nvSpPr>
          <p:cNvPr id="69" name="Text Box 126"/>
          <p:cNvSpPr txBox="1">
            <a:spLocks noChangeArrowheads="1"/>
          </p:cNvSpPr>
          <p:nvPr/>
        </p:nvSpPr>
        <p:spPr bwMode="auto">
          <a:xfrm>
            <a:off x="4806158" y="4822601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B</a:t>
            </a:r>
          </a:p>
        </p:txBody>
      </p:sp>
      <p:sp>
        <p:nvSpPr>
          <p:cNvPr id="70" name="Text Box 127"/>
          <p:cNvSpPr txBox="1">
            <a:spLocks noChangeArrowheads="1"/>
          </p:cNvSpPr>
          <p:nvPr/>
        </p:nvSpPr>
        <p:spPr bwMode="auto">
          <a:xfrm>
            <a:off x="4025108" y="5842967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S</a:t>
            </a:r>
          </a:p>
        </p:txBody>
      </p:sp>
      <p:sp>
        <p:nvSpPr>
          <p:cNvPr id="71" name="Text Box 128"/>
          <p:cNvSpPr txBox="1">
            <a:spLocks noChangeArrowheads="1"/>
          </p:cNvSpPr>
          <p:nvPr/>
        </p:nvSpPr>
        <p:spPr bwMode="auto">
          <a:xfrm>
            <a:off x="5663408" y="5833442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x-none" sz="1050">
                <a:solidFill>
                  <a:srgbClr val="000000"/>
                </a:solidFill>
                <a:ea typeface="ＭＳ Ｐゴシック" charset="-128"/>
              </a:rPr>
              <a:t>C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626166" y="4329682"/>
            <a:ext cx="130926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Address: inputs </a:t>
            </a:r>
          </a:p>
        </p:txBody>
      </p:sp>
    </p:spTree>
    <p:extLst>
      <p:ext uri="{BB962C8B-B14F-4D97-AF65-F5344CB8AC3E}">
        <p14:creationId xmlns:p14="http://schemas.microsoft.com/office/powerpoint/2010/main" val="99107217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Combine two tables: when the outputs are used together </a:t>
            </a:r>
          </a:p>
        </p:txBody>
      </p:sp>
      <p:graphicFrame>
        <p:nvGraphicFramePr>
          <p:cNvPr id="4" name="Group 4"/>
          <p:cNvGraphicFramePr>
            <a:graphicFrameLocks noGrp="1"/>
          </p:cNvGraphicFramePr>
          <p:nvPr/>
        </p:nvGraphicFramePr>
        <p:xfrm>
          <a:off x="1218371" y="2748687"/>
          <a:ext cx="242888" cy="1346597"/>
        </p:xfrm>
        <a:graphic>
          <a:graphicData uri="http://schemas.openxmlformats.org/drawingml/2006/table">
            <a:tbl>
              <a:tblPr/>
              <a:tblGrid>
                <a:gridCol w="242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75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Line 17"/>
          <p:cNvSpPr>
            <a:spLocks noChangeShapeType="1"/>
          </p:cNvSpPr>
          <p:nvPr/>
        </p:nvSpPr>
        <p:spPr bwMode="auto">
          <a:xfrm>
            <a:off x="1346959" y="4096475"/>
            <a:ext cx="0" cy="3559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6" name="Text Box 19"/>
          <p:cNvSpPr txBox="1">
            <a:spLocks noChangeArrowheads="1"/>
          </p:cNvSpPr>
          <p:nvPr/>
        </p:nvSpPr>
        <p:spPr bwMode="auto">
          <a:xfrm>
            <a:off x="1421969" y="4139337"/>
            <a:ext cx="1437084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S</a:t>
            </a:r>
          </a:p>
        </p:txBody>
      </p:sp>
      <p:graphicFrame>
        <p:nvGraphicFramePr>
          <p:cNvPr id="7" name="Group 20"/>
          <p:cNvGraphicFramePr>
            <a:graphicFrameLocks noGrp="1"/>
          </p:cNvGraphicFramePr>
          <p:nvPr/>
        </p:nvGraphicFramePr>
        <p:xfrm>
          <a:off x="2535202" y="2745116"/>
          <a:ext cx="242888" cy="1346597"/>
        </p:xfrm>
        <a:graphic>
          <a:graphicData uri="http://schemas.openxmlformats.org/drawingml/2006/table">
            <a:tbl>
              <a:tblPr/>
              <a:tblGrid>
                <a:gridCol w="242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75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Line 33"/>
          <p:cNvSpPr>
            <a:spLocks noChangeShapeType="1"/>
          </p:cNvSpPr>
          <p:nvPr/>
        </p:nvSpPr>
        <p:spPr bwMode="auto">
          <a:xfrm>
            <a:off x="2663790" y="4092903"/>
            <a:ext cx="0" cy="3559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" name="Text Box 35"/>
          <p:cNvSpPr txBox="1">
            <a:spLocks noChangeArrowheads="1"/>
          </p:cNvSpPr>
          <p:nvPr/>
        </p:nvSpPr>
        <p:spPr bwMode="auto">
          <a:xfrm>
            <a:off x="2711415" y="4154816"/>
            <a:ext cx="76081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C</a:t>
            </a:r>
          </a:p>
        </p:txBody>
      </p:sp>
      <p:graphicFrame>
        <p:nvGraphicFramePr>
          <p:cNvPr id="10" name="Group 36"/>
          <p:cNvGraphicFramePr>
            <a:graphicFrameLocks noGrp="1"/>
          </p:cNvGraphicFramePr>
          <p:nvPr/>
        </p:nvGraphicFramePr>
        <p:xfrm>
          <a:off x="5403418" y="2699872"/>
          <a:ext cx="242888" cy="1346597"/>
        </p:xfrm>
        <a:graphic>
          <a:graphicData uri="http://schemas.openxmlformats.org/drawingml/2006/table">
            <a:tbl>
              <a:tblPr/>
              <a:tblGrid>
                <a:gridCol w="242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75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Line 49"/>
          <p:cNvSpPr>
            <a:spLocks noChangeShapeType="1"/>
          </p:cNvSpPr>
          <p:nvPr/>
        </p:nvSpPr>
        <p:spPr bwMode="auto">
          <a:xfrm>
            <a:off x="5532006" y="4047659"/>
            <a:ext cx="0" cy="3559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" name="Text Box 51"/>
          <p:cNvSpPr txBox="1">
            <a:spLocks noChangeArrowheads="1"/>
          </p:cNvSpPr>
          <p:nvPr/>
        </p:nvSpPr>
        <p:spPr bwMode="auto">
          <a:xfrm>
            <a:off x="5416516" y="4419134"/>
            <a:ext cx="221456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S</a:t>
            </a:r>
          </a:p>
        </p:txBody>
      </p:sp>
      <p:graphicFrame>
        <p:nvGraphicFramePr>
          <p:cNvPr id="13" name="Group 52"/>
          <p:cNvGraphicFramePr>
            <a:graphicFrameLocks noGrp="1"/>
          </p:cNvGraphicFramePr>
          <p:nvPr/>
        </p:nvGraphicFramePr>
        <p:xfrm>
          <a:off x="5653450" y="2701062"/>
          <a:ext cx="242888" cy="1346597"/>
        </p:xfrm>
        <a:graphic>
          <a:graphicData uri="http://schemas.openxmlformats.org/drawingml/2006/table">
            <a:tbl>
              <a:tblPr/>
              <a:tblGrid>
                <a:gridCol w="242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75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9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48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68580" marR="68580"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" name="Line 65"/>
          <p:cNvSpPr>
            <a:spLocks noChangeShapeType="1"/>
          </p:cNvSpPr>
          <p:nvPr/>
        </p:nvSpPr>
        <p:spPr bwMode="auto">
          <a:xfrm>
            <a:off x="5782037" y="4044088"/>
            <a:ext cx="0" cy="3559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5" name="Text Box 67"/>
          <p:cNvSpPr txBox="1">
            <a:spLocks noChangeArrowheads="1"/>
          </p:cNvSpPr>
          <p:nvPr/>
        </p:nvSpPr>
        <p:spPr bwMode="auto">
          <a:xfrm>
            <a:off x="5666547" y="4415562"/>
            <a:ext cx="76081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C</a:t>
            </a:r>
          </a:p>
        </p:txBody>
      </p:sp>
      <p:sp>
        <p:nvSpPr>
          <p:cNvPr id="16" name="AutoShape 68"/>
          <p:cNvSpPr>
            <a:spLocks noChangeArrowheads="1"/>
          </p:cNvSpPr>
          <p:nvPr/>
        </p:nvSpPr>
        <p:spPr bwMode="auto">
          <a:xfrm>
            <a:off x="3287678" y="3010625"/>
            <a:ext cx="1125141" cy="613172"/>
          </a:xfrm>
          <a:prstGeom prst="rightArrow">
            <a:avLst>
              <a:gd name="adj1" fmla="val 50000"/>
              <a:gd name="adj2" fmla="val 4587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x-none" altLang="x-none" sz="1800"/>
          </a:p>
        </p:txBody>
      </p:sp>
      <p:sp>
        <p:nvSpPr>
          <p:cNvPr id="17" name="Text Box 69"/>
          <p:cNvSpPr txBox="1">
            <a:spLocks noChangeArrowheads="1"/>
          </p:cNvSpPr>
          <p:nvPr/>
        </p:nvSpPr>
        <p:spPr bwMode="auto">
          <a:xfrm>
            <a:off x="5961822" y="2677250"/>
            <a:ext cx="713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00</a:t>
            </a:r>
          </a:p>
        </p:txBody>
      </p:sp>
      <p:sp>
        <p:nvSpPr>
          <p:cNvPr id="18" name="Text Box 70"/>
          <p:cNvSpPr txBox="1">
            <a:spLocks noChangeArrowheads="1"/>
          </p:cNvSpPr>
          <p:nvPr/>
        </p:nvSpPr>
        <p:spPr bwMode="auto">
          <a:xfrm>
            <a:off x="5961822" y="3067775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01</a:t>
            </a:r>
          </a:p>
        </p:txBody>
      </p:sp>
      <p:sp>
        <p:nvSpPr>
          <p:cNvPr id="19" name="Text Box 71"/>
          <p:cNvSpPr txBox="1">
            <a:spLocks noChangeArrowheads="1"/>
          </p:cNvSpPr>
          <p:nvPr/>
        </p:nvSpPr>
        <p:spPr bwMode="auto">
          <a:xfrm>
            <a:off x="5961822" y="3391625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10</a:t>
            </a:r>
          </a:p>
        </p:txBody>
      </p:sp>
      <p:sp>
        <p:nvSpPr>
          <p:cNvPr id="20" name="Text Box 72"/>
          <p:cNvSpPr txBox="1">
            <a:spLocks noChangeArrowheads="1"/>
          </p:cNvSpPr>
          <p:nvPr/>
        </p:nvSpPr>
        <p:spPr bwMode="auto">
          <a:xfrm>
            <a:off x="5961822" y="3782150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11</a:t>
            </a:r>
          </a:p>
        </p:txBody>
      </p:sp>
      <p:sp>
        <p:nvSpPr>
          <p:cNvPr id="21" name="Text Box 73"/>
          <p:cNvSpPr txBox="1">
            <a:spLocks noChangeArrowheads="1"/>
          </p:cNvSpPr>
          <p:nvPr/>
        </p:nvSpPr>
        <p:spPr bwMode="auto">
          <a:xfrm>
            <a:off x="1494597" y="2772500"/>
            <a:ext cx="713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00</a:t>
            </a:r>
          </a:p>
        </p:txBody>
      </p:sp>
      <p:sp>
        <p:nvSpPr>
          <p:cNvPr id="22" name="Text Box 74"/>
          <p:cNvSpPr txBox="1">
            <a:spLocks noChangeArrowheads="1"/>
          </p:cNvSpPr>
          <p:nvPr/>
        </p:nvSpPr>
        <p:spPr bwMode="auto">
          <a:xfrm>
            <a:off x="1494597" y="3124925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01</a:t>
            </a:r>
          </a:p>
        </p:txBody>
      </p:sp>
      <p:sp>
        <p:nvSpPr>
          <p:cNvPr id="23" name="Text Box 75"/>
          <p:cNvSpPr txBox="1">
            <a:spLocks noChangeArrowheads="1"/>
          </p:cNvSpPr>
          <p:nvPr/>
        </p:nvSpPr>
        <p:spPr bwMode="auto">
          <a:xfrm>
            <a:off x="1494597" y="3448775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10</a:t>
            </a:r>
          </a:p>
        </p:txBody>
      </p:sp>
      <p:sp>
        <p:nvSpPr>
          <p:cNvPr id="24" name="Text Box 76"/>
          <p:cNvSpPr txBox="1">
            <a:spLocks noChangeArrowheads="1"/>
          </p:cNvSpPr>
          <p:nvPr/>
        </p:nvSpPr>
        <p:spPr bwMode="auto">
          <a:xfrm>
            <a:off x="1494597" y="3839300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11</a:t>
            </a:r>
          </a:p>
        </p:txBody>
      </p:sp>
      <p:sp>
        <p:nvSpPr>
          <p:cNvPr id="25" name="Text Box 77"/>
          <p:cNvSpPr txBox="1">
            <a:spLocks noChangeArrowheads="1"/>
          </p:cNvSpPr>
          <p:nvPr/>
        </p:nvSpPr>
        <p:spPr bwMode="auto">
          <a:xfrm>
            <a:off x="2751897" y="2743925"/>
            <a:ext cx="713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00</a:t>
            </a:r>
          </a:p>
        </p:txBody>
      </p:sp>
      <p:sp>
        <p:nvSpPr>
          <p:cNvPr id="26" name="Text Box 78"/>
          <p:cNvSpPr txBox="1">
            <a:spLocks noChangeArrowheads="1"/>
          </p:cNvSpPr>
          <p:nvPr/>
        </p:nvSpPr>
        <p:spPr bwMode="auto">
          <a:xfrm>
            <a:off x="2837622" y="3124925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01</a:t>
            </a:r>
          </a:p>
        </p:txBody>
      </p:sp>
      <p:sp>
        <p:nvSpPr>
          <p:cNvPr id="27" name="Text Box 79"/>
          <p:cNvSpPr txBox="1">
            <a:spLocks noChangeArrowheads="1"/>
          </p:cNvSpPr>
          <p:nvPr/>
        </p:nvSpPr>
        <p:spPr bwMode="auto">
          <a:xfrm>
            <a:off x="2837622" y="3448775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10</a:t>
            </a:r>
          </a:p>
        </p:txBody>
      </p:sp>
      <p:sp>
        <p:nvSpPr>
          <p:cNvPr id="28" name="Text Box 80"/>
          <p:cNvSpPr txBox="1">
            <a:spLocks noChangeArrowheads="1"/>
          </p:cNvSpPr>
          <p:nvPr/>
        </p:nvSpPr>
        <p:spPr bwMode="auto">
          <a:xfrm>
            <a:off x="2837622" y="3839300"/>
            <a:ext cx="33218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11</a:t>
            </a:r>
          </a:p>
        </p:txBody>
      </p:sp>
      <p:sp>
        <p:nvSpPr>
          <p:cNvPr id="29" name="Line 81"/>
          <p:cNvSpPr>
            <a:spLocks noChangeShapeType="1"/>
          </p:cNvSpPr>
          <p:nvPr/>
        </p:nvSpPr>
        <p:spPr bwMode="auto">
          <a:xfrm>
            <a:off x="564719" y="3586887"/>
            <a:ext cx="63103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0" name="Text Box 82"/>
          <p:cNvSpPr txBox="1">
            <a:spLocks noChangeArrowheads="1"/>
          </p:cNvSpPr>
          <p:nvPr/>
        </p:nvSpPr>
        <p:spPr bwMode="auto">
          <a:xfrm>
            <a:off x="561147" y="2930853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Addr</a:t>
            </a:r>
          </a:p>
        </p:txBody>
      </p:sp>
      <p:sp>
        <p:nvSpPr>
          <p:cNvPr id="31" name="Line 83"/>
          <p:cNvSpPr>
            <a:spLocks noChangeShapeType="1"/>
          </p:cNvSpPr>
          <p:nvPr/>
        </p:nvSpPr>
        <p:spPr bwMode="auto">
          <a:xfrm>
            <a:off x="564719" y="3224937"/>
            <a:ext cx="63103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2" name="Line 86"/>
          <p:cNvSpPr>
            <a:spLocks noChangeShapeType="1"/>
          </p:cNvSpPr>
          <p:nvPr/>
        </p:nvSpPr>
        <p:spPr bwMode="auto">
          <a:xfrm>
            <a:off x="1926794" y="3586887"/>
            <a:ext cx="63103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3" name="Text Box 87"/>
          <p:cNvSpPr txBox="1">
            <a:spLocks noChangeArrowheads="1"/>
          </p:cNvSpPr>
          <p:nvPr/>
        </p:nvSpPr>
        <p:spPr bwMode="auto">
          <a:xfrm>
            <a:off x="1923222" y="2930853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Addr</a:t>
            </a:r>
          </a:p>
        </p:txBody>
      </p:sp>
      <p:sp>
        <p:nvSpPr>
          <p:cNvPr id="34" name="Line 88"/>
          <p:cNvSpPr>
            <a:spLocks noChangeShapeType="1"/>
          </p:cNvSpPr>
          <p:nvPr/>
        </p:nvSpPr>
        <p:spPr bwMode="auto">
          <a:xfrm>
            <a:off x="1926794" y="3224937"/>
            <a:ext cx="63103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5" name="Text Box 89"/>
          <p:cNvSpPr txBox="1">
            <a:spLocks noChangeArrowheads="1"/>
          </p:cNvSpPr>
          <p:nvPr/>
        </p:nvSpPr>
        <p:spPr bwMode="auto">
          <a:xfrm>
            <a:off x="1751772" y="3111828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A</a:t>
            </a:r>
          </a:p>
        </p:txBody>
      </p:sp>
      <p:sp>
        <p:nvSpPr>
          <p:cNvPr id="36" name="Text Box 90"/>
          <p:cNvSpPr txBox="1">
            <a:spLocks noChangeArrowheads="1"/>
          </p:cNvSpPr>
          <p:nvPr/>
        </p:nvSpPr>
        <p:spPr bwMode="auto">
          <a:xfrm>
            <a:off x="1751772" y="3464253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B</a:t>
            </a:r>
          </a:p>
        </p:txBody>
      </p:sp>
      <p:sp>
        <p:nvSpPr>
          <p:cNvPr id="37" name="Line 91"/>
          <p:cNvSpPr>
            <a:spLocks noChangeShapeType="1"/>
          </p:cNvSpPr>
          <p:nvPr/>
        </p:nvSpPr>
        <p:spPr bwMode="auto">
          <a:xfrm>
            <a:off x="4765244" y="3501162"/>
            <a:ext cx="63103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8" name="Text Box 92"/>
          <p:cNvSpPr txBox="1">
            <a:spLocks noChangeArrowheads="1"/>
          </p:cNvSpPr>
          <p:nvPr/>
        </p:nvSpPr>
        <p:spPr bwMode="auto">
          <a:xfrm>
            <a:off x="4761672" y="2845128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Addr</a:t>
            </a:r>
          </a:p>
        </p:txBody>
      </p:sp>
      <p:sp>
        <p:nvSpPr>
          <p:cNvPr id="39" name="Line 93"/>
          <p:cNvSpPr>
            <a:spLocks noChangeShapeType="1"/>
          </p:cNvSpPr>
          <p:nvPr/>
        </p:nvSpPr>
        <p:spPr bwMode="auto">
          <a:xfrm>
            <a:off x="4765244" y="3139212"/>
            <a:ext cx="63103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0" name="Text Box 94"/>
          <p:cNvSpPr txBox="1">
            <a:spLocks noChangeArrowheads="1"/>
          </p:cNvSpPr>
          <p:nvPr/>
        </p:nvSpPr>
        <p:spPr bwMode="auto">
          <a:xfrm>
            <a:off x="4552122" y="3026103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A</a:t>
            </a:r>
          </a:p>
        </p:txBody>
      </p:sp>
      <p:sp>
        <p:nvSpPr>
          <p:cNvPr id="41" name="Text Box 95"/>
          <p:cNvSpPr txBox="1">
            <a:spLocks noChangeArrowheads="1"/>
          </p:cNvSpPr>
          <p:nvPr/>
        </p:nvSpPr>
        <p:spPr bwMode="auto">
          <a:xfrm>
            <a:off x="4552122" y="3378528"/>
            <a:ext cx="541735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charset="2"/>
              <a:buChar char="n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2"/>
              <a:buChar char="n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x-none" sz="105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83284114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A4BD5-5C5C-3D44-9154-EDFE297E4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3691-6E63-564D-94FD-E8A4E5642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FPGA designs are program the look-up tables. </a:t>
            </a:r>
          </a:p>
          <a:p>
            <a:r>
              <a:rPr lang="en-US" dirty="0"/>
              <a:t>Do we write a code to fill out the look up tables? </a:t>
            </a:r>
          </a:p>
          <a:p>
            <a:pPr lvl="1"/>
            <a:r>
              <a:rPr lang="en-US" dirty="0"/>
              <a:t>Too much work </a:t>
            </a:r>
          </a:p>
          <a:p>
            <a:pPr lvl="1"/>
            <a:r>
              <a:rPr lang="en-US" dirty="0"/>
              <a:t>Hardware designers write code (from very high level to very low-level) </a:t>
            </a:r>
          </a:p>
          <a:p>
            <a:pPr lvl="1"/>
            <a:r>
              <a:rPr lang="en-US" dirty="0"/>
              <a:t>Hardware synthesizer will generate the circuitry information </a:t>
            </a:r>
          </a:p>
          <a:p>
            <a:pPr lvl="1"/>
            <a:r>
              <a:rPr lang="en-US" dirty="0"/>
              <a:t>Sent a series of  bits information to the FPGA hardware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B3E5C-ABA3-B744-9924-94EBB9E6EB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0155876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2_Powerpoint_FINAL">
  <a:themeElements>
    <a:clrScheme name="2_Powerpoint_FIN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Powerpoint_FINAL">
      <a:majorFont>
        <a:latin typeface="AUdimat"/>
        <a:ea typeface=""/>
        <a:cs typeface=""/>
      </a:majorFont>
      <a:minorFont>
        <a:latin typeface="AUdim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Powerpoint_FIN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Powerpoint_FINA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Powerpoint_FINA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Powerpoint_FINAL">
  <a:themeElements>
    <a:clrScheme name="1_Powerpoint_FIN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Powerpoint_FINAL">
      <a:majorFont>
        <a:latin typeface="AUdimat"/>
        <a:ea typeface=""/>
        <a:cs typeface="Arial"/>
      </a:majorFont>
      <a:minorFont>
        <a:latin typeface="AUdimat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Powerpoint_FIN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owerpoint_FINA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owerpoint_FINA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27243</TotalTime>
  <Words>388</Words>
  <Application>Microsoft Macintosh PowerPoint</Application>
  <PresentationFormat>On-screen Show (4:3)</PresentationFormat>
  <Paragraphs>171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AUdimat</vt:lpstr>
      <vt:lpstr>Arial</vt:lpstr>
      <vt:lpstr>Book Antiqua</vt:lpstr>
      <vt:lpstr>Calibri</vt:lpstr>
      <vt:lpstr>Tahoma</vt:lpstr>
      <vt:lpstr>Wingdings</vt:lpstr>
      <vt:lpstr>2_Powerpoint_FINAL</vt:lpstr>
      <vt:lpstr>1_Powerpoint_FINAL</vt:lpstr>
      <vt:lpstr>CS3220 Processor Design</vt:lpstr>
      <vt:lpstr>CS3220</vt:lpstr>
      <vt:lpstr>FPGA vs. ASIC </vt:lpstr>
      <vt:lpstr>PowerPoint Presentation</vt:lpstr>
      <vt:lpstr>FPGA Architectures </vt:lpstr>
      <vt:lpstr>Look-up-tables (LUTs)</vt:lpstr>
      <vt:lpstr>LUTs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6290 Chapter 1</dc:title>
  <dc:creator>hyesoon</dc:creator>
  <cp:lastModifiedBy>Kim, Hyesoon</cp:lastModifiedBy>
  <cp:revision>268</cp:revision>
  <cp:lastPrinted>2017-01-13T17:50:48Z</cp:lastPrinted>
  <dcterms:created xsi:type="dcterms:W3CDTF">2008-08-10T18:43:06Z</dcterms:created>
  <dcterms:modified xsi:type="dcterms:W3CDTF">2021-01-19T11:53:35Z</dcterms:modified>
</cp:coreProperties>
</file>

<file path=docProps/thumbnail.jpeg>
</file>